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ontserrat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ge7d5067d4e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 name="Google Shape;15;ge7d5067d4e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62db0a566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62db0a566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62db0a566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62db0a566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62db0a566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62db0a566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62db0a566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62db0a566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62db0a566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62db0a566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62db0a566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62db0a566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2db0a566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2db0a566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62db0a566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62db0a566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62db0a566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62db0a566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62db0a566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62db0a566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g11456fede9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 name="Google Shape;19;g11456fede9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2db0a566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62db0a566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2db0a566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62db0a566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2a22440b64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 name="Google Shape;24;g2a22440b64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g2a22440b64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 name="Google Shape;29;g2a22440b64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262db0a56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 name="Google Shape;34;g262db0a56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262db0a566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262db0a566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262db0a566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262db0a566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62db0a566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262db0a566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62db0a566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262db0a566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1" name="Shape 1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2"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5"/>
          <p:cNvSpPr txBox="1"/>
          <p:nvPr/>
        </p:nvSpPr>
        <p:spPr>
          <a:xfrm>
            <a:off x="1079100" y="1246250"/>
            <a:ext cx="6985800" cy="196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600">
                <a:solidFill>
                  <a:srgbClr val="433831"/>
                </a:solidFill>
                <a:latin typeface="Montserrat Medium"/>
                <a:ea typeface="Montserrat Medium"/>
                <a:cs typeface="Montserrat Medium"/>
                <a:sym typeface="Montserrat Medium"/>
              </a:rPr>
              <a:t>You just got your first credit card. Are you charging it up to get rewards, making a few purchases and paying them off, or is it gathering dust? </a:t>
            </a:r>
            <a:endParaRPr sz="26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6"/>
          <p:cNvSpPr txBox="1"/>
          <p:nvPr/>
        </p:nvSpPr>
        <p:spPr>
          <a:xfrm>
            <a:off x="1079100" y="1111525"/>
            <a:ext cx="6985800" cy="225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400">
                <a:solidFill>
                  <a:srgbClr val="433831"/>
                </a:solidFill>
                <a:latin typeface="Montserrat Medium"/>
                <a:ea typeface="Montserrat Medium"/>
                <a:cs typeface="Montserrat Medium"/>
                <a:sym typeface="Montserrat Medium"/>
              </a:rPr>
              <a:t>Your classmate maxed out his credit card. He now has a $ 2,500 balance and interest on his charges. To pay it off in three years will cost him $118 a month. What advice would you give him? </a:t>
            </a:r>
            <a:endParaRPr sz="24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7"/>
          <p:cNvSpPr txBox="1"/>
          <p:nvPr/>
        </p:nvSpPr>
        <p:spPr>
          <a:xfrm>
            <a:off x="1079100" y="1266250"/>
            <a:ext cx="6985800" cy="196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600">
                <a:solidFill>
                  <a:srgbClr val="433831"/>
                </a:solidFill>
                <a:latin typeface="Montserrat Medium"/>
                <a:ea typeface="Montserrat Medium"/>
                <a:cs typeface="Montserrat Medium"/>
                <a:sym typeface="Montserrat Medium"/>
              </a:rPr>
              <a:t>Your cousin just got their first credit card. What are some pros and cons about credit cards that you would share with them?</a:t>
            </a:r>
            <a:endParaRPr sz="26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8"/>
          <p:cNvSpPr txBox="1"/>
          <p:nvPr/>
        </p:nvSpPr>
        <p:spPr>
          <a:xfrm>
            <a:off x="1079100" y="1342050"/>
            <a:ext cx="6985800" cy="225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400">
                <a:solidFill>
                  <a:srgbClr val="433831"/>
                </a:solidFill>
                <a:latin typeface="Montserrat Medium"/>
                <a:ea typeface="Montserrat Medium"/>
                <a:cs typeface="Montserrat Medium"/>
                <a:sym typeface="Montserrat Medium"/>
              </a:rPr>
              <a:t>Your friend just got their first job. They don’t know where to deposit their paycheck. What would you recommend to them</a:t>
            </a:r>
            <a:r>
              <a:rPr lang="en" sz="2400">
                <a:solidFill>
                  <a:srgbClr val="433831"/>
                </a:solidFill>
                <a:highlight>
                  <a:srgbClr val="FFFFFF"/>
                </a:highlight>
                <a:latin typeface="Montserrat Medium"/>
                <a:ea typeface="Montserrat Medium"/>
                <a:cs typeface="Montserrat Medium"/>
                <a:sym typeface="Montserrat Medium"/>
              </a:rPr>
              <a:t>—</a:t>
            </a:r>
            <a:br>
              <a:rPr lang="en" sz="2400">
                <a:solidFill>
                  <a:srgbClr val="433831"/>
                </a:solidFill>
                <a:highlight>
                  <a:srgbClr val="FFFFFF"/>
                </a:highlight>
                <a:latin typeface="Montserrat Medium"/>
                <a:ea typeface="Montserrat Medium"/>
                <a:cs typeface="Montserrat Medium"/>
                <a:sym typeface="Montserrat Medium"/>
              </a:rPr>
            </a:br>
            <a:r>
              <a:rPr lang="en" sz="2400">
                <a:solidFill>
                  <a:srgbClr val="433831"/>
                </a:solidFill>
                <a:latin typeface="Montserrat Medium"/>
                <a:ea typeface="Montserrat Medium"/>
                <a:cs typeface="Montserrat Medium"/>
                <a:sym typeface="Montserrat Medium"/>
              </a:rPr>
              <a:t>a checking or savings account or both? Why?</a:t>
            </a:r>
            <a:endParaRPr sz="24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9"/>
          <p:cNvSpPr txBox="1"/>
          <p:nvPr/>
        </p:nvSpPr>
        <p:spPr>
          <a:xfrm>
            <a:off x="1079100" y="1127500"/>
            <a:ext cx="6985800" cy="225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400">
                <a:solidFill>
                  <a:srgbClr val="433831"/>
                </a:solidFill>
                <a:latin typeface="Montserrat Medium"/>
                <a:ea typeface="Montserrat Medium"/>
                <a:cs typeface="Montserrat Medium"/>
                <a:sym typeface="Montserrat Medium"/>
              </a:rPr>
              <a:t>You want to buy a used car. Would you rather lease it and pay $300 a month for </a:t>
            </a:r>
            <a:br>
              <a:rPr lang="en" sz="2400">
                <a:solidFill>
                  <a:srgbClr val="433831"/>
                </a:solidFill>
                <a:latin typeface="Montserrat Medium"/>
                <a:ea typeface="Montserrat Medium"/>
                <a:cs typeface="Montserrat Medium"/>
                <a:sym typeface="Montserrat Medium"/>
              </a:rPr>
            </a:br>
            <a:r>
              <a:rPr lang="en" sz="2400">
                <a:solidFill>
                  <a:srgbClr val="433831"/>
                </a:solidFill>
                <a:latin typeface="Montserrat Medium"/>
                <a:ea typeface="Montserrat Medium"/>
                <a:cs typeface="Montserrat Medium"/>
                <a:sym typeface="Montserrat Medium"/>
              </a:rPr>
              <a:t>72 months ($21,600 over the lifetime of the lease) or buy it outright and pay a little less ($20,000)?</a:t>
            </a:r>
            <a:endParaRPr sz="24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0"/>
          <p:cNvSpPr txBox="1"/>
          <p:nvPr/>
        </p:nvSpPr>
        <p:spPr>
          <a:xfrm>
            <a:off x="1079100" y="1138475"/>
            <a:ext cx="6985800" cy="225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400">
                <a:solidFill>
                  <a:srgbClr val="433831"/>
                </a:solidFill>
                <a:latin typeface="Montserrat Medium"/>
                <a:ea typeface="Montserrat Medium"/>
                <a:cs typeface="Montserrat Medium"/>
                <a:sym typeface="Montserrat Medium"/>
              </a:rPr>
              <a:t>You just graduated and moved to your favorite city. Do you rent a place for $1,500 </a:t>
            </a:r>
            <a:br>
              <a:rPr lang="en" sz="2400">
                <a:solidFill>
                  <a:srgbClr val="433831"/>
                </a:solidFill>
                <a:latin typeface="Montserrat Medium"/>
                <a:ea typeface="Montserrat Medium"/>
                <a:cs typeface="Montserrat Medium"/>
                <a:sym typeface="Montserrat Medium"/>
              </a:rPr>
            </a:br>
            <a:r>
              <a:rPr lang="en" sz="2400">
                <a:solidFill>
                  <a:srgbClr val="433831"/>
                </a:solidFill>
                <a:latin typeface="Montserrat Medium"/>
                <a:ea typeface="Montserrat Medium"/>
                <a:cs typeface="Montserrat Medium"/>
                <a:sym typeface="Montserrat Medium"/>
              </a:rPr>
              <a:t>a month or put $10,000 down on a house and pay a $1,200 monthly mortgage? </a:t>
            </a:r>
            <a:br>
              <a:rPr lang="en" sz="2400">
                <a:solidFill>
                  <a:srgbClr val="433831"/>
                </a:solidFill>
                <a:latin typeface="Montserrat Medium"/>
                <a:ea typeface="Montserrat Medium"/>
                <a:cs typeface="Montserrat Medium"/>
                <a:sym typeface="Montserrat Medium"/>
              </a:rPr>
            </a:br>
            <a:r>
              <a:rPr lang="en" sz="2400">
                <a:solidFill>
                  <a:srgbClr val="433831"/>
                </a:solidFill>
                <a:latin typeface="Montserrat Medium"/>
                <a:ea typeface="Montserrat Medium"/>
                <a:cs typeface="Montserrat Medium"/>
                <a:sym typeface="Montserrat Medium"/>
              </a:rPr>
              <a:t>Why did you make that choice?</a:t>
            </a:r>
            <a:endParaRPr sz="24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1"/>
          <p:cNvSpPr txBox="1"/>
          <p:nvPr/>
        </p:nvSpPr>
        <p:spPr>
          <a:xfrm>
            <a:off x="1079100" y="1238225"/>
            <a:ext cx="6985800" cy="196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600">
                <a:solidFill>
                  <a:srgbClr val="433831"/>
                </a:solidFill>
                <a:latin typeface="Montserrat Medium"/>
                <a:ea typeface="Montserrat Medium"/>
                <a:cs typeface="Montserrat Medium"/>
                <a:sym typeface="Montserrat Medium"/>
              </a:rPr>
              <a:t>When you have spare money, what do you spend it on? Do you treat your friends, buy something for yourself, or save the cash?</a:t>
            </a:r>
            <a:endParaRPr sz="26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2"/>
          <p:cNvSpPr txBox="1"/>
          <p:nvPr/>
        </p:nvSpPr>
        <p:spPr>
          <a:xfrm>
            <a:off x="1079100" y="1071600"/>
            <a:ext cx="6985800" cy="24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200">
                <a:solidFill>
                  <a:srgbClr val="433831"/>
                </a:solidFill>
                <a:latin typeface="Montserrat Medium"/>
                <a:ea typeface="Montserrat Medium"/>
                <a:cs typeface="Montserrat Medium"/>
                <a:sym typeface="Montserrat Medium"/>
              </a:rPr>
              <a:t>You have to make $100 monthly payments on your first car, but you’re also trying to save $50 a month for a new laptop. You earn $200 every two weeks from your after-school job and have to buy yourself dinner after work. How can you make sure you don’t run out of money?</a:t>
            </a:r>
            <a:endParaRPr sz="22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3"/>
          <p:cNvSpPr txBox="1"/>
          <p:nvPr/>
        </p:nvSpPr>
        <p:spPr>
          <a:xfrm>
            <a:off x="1079100" y="1418000"/>
            <a:ext cx="6985800" cy="150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600">
                <a:solidFill>
                  <a:srgbClr val="433831"/>
                </a:solidFill>
                <a:latin typeface="Montserrat Medium"/>
                <a:ea typeface="Montserrat Medium"/>
                <a:cs typeface="Montserrat Medium"/>
                <a:sym typeface="Montserrat Medium"/>
              </a:rPr>
              <a:t>Would you lend a friend $50? </a:t>
            </a:r>
            <a:br>
              <a:rPr lang="en" sz="2600">
                <a:solidFill>
                  <a:srgbClr val="433831"/>
                </a:solidFill>
                <a:latin typeface="Montserrat Medium"/>
                <a:ea typeface="Montserrat Medium"/>
                <a:cs typeface="Montserrat Medium"/>
                <a:sym typeface="Montserrat Medium"/>
              </a:rPr>
            </a:br>
            <a:r>
              <a:rPr lang="en" sz="2600">
                <a:solidFill>
                  <a:srgbClr val="433831"/>
                </a:solidFill>
                <a:latin typeface="Montserrat Medium"/>
                <a:ea typeface="Montserrat Medium"/>
                <a:cs typeface="Montserrat Medium"/>
                <a:sym typeface="Montserrat Medium"/>
              </a:rPr>
              <a:t>How about $20? Why or why not? </a:t>
            </a:r>
            <a:br>
              <a:rPr lang="en" sz="2600">
                <a:solidFill>
                  <a:srgbClr val="433831"/>
                </a:solidFill>
                <a:latin typeface="Montserrat Medium"/>
                <a:ea typeface="Montserrat Medium"/>
                <a:cs typeface="Montserrat Medium"/>
                <a:sym typeface="Montserrat Medium"/>
              </a:rPr>
            </a:br>
            <a:r>
              <a:rPr lang="en" sz="2600">
                <a:solidFill>
                  <a:srgbClr val="433831"/>
                </a:solidFill>
                <a:latin typeface="Montserrat Medium"/>
                <a:ea typeface="Montserrat Medium"/>
                <a:cs typeface="Montserrat Medium"/>
                <a:sym typeface="Montserrat Medium"/>
              </a:rPr>
              <a:t>Does the amount change your answer?</a:t>
            </a:r>
            <a:endParaRPr sz="26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4"/>
          <p:cNvSpPr txBox="1"/>
          <p:nvPr/>
        </p:nvSpPr>
        <p:spPr>
          <a:xfrm>
            <a:off x="1079100" y="1262200"/>
            <a:ext cx="6985800" cy="196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600">
                <a:solidFill>
                  <a:srgbClr val="433831"/>
                </a:solidFill>
                <a:latin typeface="Montserrat Medium"/>
                <a:ea typeface="Montserrat Medium"/>
                <a:cs typeface="Montserrat Medium"/>
                <a:sym typeface="Montserrat Medium"/>
              </a:rPr>
              <a:t>If you had $10 to spend on dinner, would you buy something at the grocery store or splurge on a burger and fries at your favorite restaurant?</a:t>
            </a:r>
            <a:endParaRPr sz="26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7"/>
          <p:cNvSpPr txBox="1"/>
          <p:nvPr/>
        </p:nvSpPr>
        <p:spPr>
          <a:xfrm>
            <a:off x="1181425" y="1453325"/>
            <a:ext cx="6985800" cy="150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600">
                <a:solidFill>
                  <a:srgbClr val="433831"/>
                </a:solidFill>
                <a:latin typeface="Montserrat Medium"/>
                <a:ea typeface="Montserrat Medium"/>
                <a:cs typeface="Montserrat Medium"/>
                <a:sym typeface="Montserrat Medium"/>
              </a:rPr>
              <a:t>Your teammate wants a new pair</a:t>
            </a:r>
            <a:br>
              <a:rPr lang="en" sz="2600">
                <a:solidFill>
                  <a:srgbClr val="433831"/>
                </a:solidFill>
                <a:latin typeface="Montserrat Medium"/>
                <a:ea typeface="Montserrat Medium"/>
                <a:cs typeface="Montserrat Medium"/>
                <a:sym typeface="Montserrat Medium"/>
              </a:rPr>
            </a:br>
            <a:r>
              <a:rPr lang="en" sz="2600">
                <a:solidFill>
                  <a:srgbClr val="433831"/>
                </a:solidFill>
                <a:latin typeface="Montserrat Medium"/>
                <a:ea typeface="Montserrat Medium"/>
                <a:cs typeface="Montserrat Medium"/>
                <a:sym typeface="Montserrat Medium"/>
              </a:rPr>
              <a:t>of sneakers but can’t afford them right now. What advice would you give her?</a:t>
            </a:r>
            <a:endParaRPr sz="26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5"/>
          <p:cNvSpPr txBox="1"/>
          <p:nvPr/>
        </p:nvSpPr>
        <p:spPr>
          <a:xfrm>
            <a:off x="1079100" y="1159425"/>
            <a:ext cx="6985800" cy="225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400">
                <a:solidFill>
                  <a:srgbClr val="433831"/>
                </a:solidFill>
                <a:latin typeface="Montserrat Medium"/>
                <a:ea typeface="Montserrat Medium"/>
                <a:cs typeface="Montserrat Medium"/>
                <a:sym typeface="Montserrat Medium"/>
              </a:rPr>
              <a:t>How can you and your friends save money on getting to your shared after-school job? Is it less expensive to carpool (share gas money), take public transportation (bus), or walk? What would save the most money?</a:t>
            </a:r>
            <a:endParaRPr sz="24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6"/>
          <p:cNvSpPr txBox="1"/>
          <p:nvPr/>
        </p:nvSpPr>
        <p:spPr>
          <a:xfrm>
            <a:off x="1079100" y="1130500"/>
            <a:ext cx="6985800" cy="225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400">
                <a:solidFill>
                  <a:srgbClr val="433831"/>
                </a:solidFill>
                <a:latin typeface="Montserrat Medium"/>
                <a:ea typeface="Montserrat Medium"/>
                <a:cs typeface="Montserrat Medium"/>
                <a:sym typeface="Montserrat Medium"/>
              </a:rPr>
              <a:t>If your neighbors with young kids needed money to buy food or household supplies, where could they go for help? Can you think of three places that offer assistance to people who need it?</a:t>
            </a:r>
            <a:endParaRPr sz="24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8"/>
          <p:cNvSpPr txBox="1"/>
          <p:nvPr/>
        </p:nvSpPr>
        <p:spPr>
          <a:xfrm>
            <a:off x="1079100" y="1362075"/>
            <a:ext cx="6985800" cy="190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000">
                <a:solidFill>
                  <a:srgbClr val="433831"/>
                </a:solidFill>
                <a:latin typeface="Montserrat Medium"/>
                <a:ea typeface="Montserrat Medium"/>
                <a:cs typeface="Montserrat Medium"/>
                <a:sym typeface="Montserrat Medium"/>
              </a:rPr>
              <a:t>You want to go to college, but you’re not sure </a:t>
            </a:r>
            <a:br>
              <a:rPr lang="en" sz="2000">
                <a:solidFill>
                  <a:srgbClr val="433831"/>
                </a:solidFill>
                <a:latin typeface="Montserrat Medium"/>
                <a:ea typeface="Montserrat Medium"/>
                <a:cs typeface="Montserrat Medium"/>
                <a:sym typeface="Montserrat Medium"/>
              </a:rPr>
            </a:br>
            <a:r>
              <a:rPr lang="en" sz="2000">
                <a:solidFill>
                  <a:srgbClr val="433831"/>
                </a:solidFill>
                <a:latin typeface="Montserrat Medium"/>
                <a:ea typeface="Montserrat Medium"/>
                <a:cs typeface="Montserrat Medium"/>
                <a:sym typeface="Montserrat Medium"/>
              </a:rPr>
              <a:t>how you’ll pay for it. Would you rather take out student loans and attend a four-year out-of-state school or go to a more affordable two-year program at a community college and then transfer?</a:t>
            </a:r>
            <a:endParaRPr sz="20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9"/>
          <p:cNvSpPr txBox="1"/>
          <p:nvPr/>
        </p:nvSpPr>
        <p:spPr>
          <a:xfrm>
            <a:off x="1339550" y="1323450"/>
            <a:ext cx="6985800" cy="182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400">
                <a:solidFill>
                  <a:srgbClr val="433831"/>
                </a:solidFill>
                <a:latin typeface="Montserrat Medium"/>
                <a:ea typeface="Montserrat Medium"/>
                <a:cs typeface="Montserrat Medium"/>
                <a:sym typeface="Montserrat Medium"/>
              </a:rPr>
              <a:t>You have</a:t>
            </a:r>
            <a:r>
              <a:rPr lang="en" sz="2400">
                <a:solidFill>
                  <a:srgbClr val="433831"/>
                </a:solidFill>
                <a:latin typeface="Montserrat Medium"/>
                <a:ea typeface="Montserrat Medium"/>
                <a:cs typeface="Montserrat Medium"/>
                <a:sym typeface="Montserrat Medium"/>
              </a:rPr>
              <a:t> $100 to last you a month. </a:t>
            </a:r>
            <a:br>
              <a:rPr lang="en" sz="2400">
                <a:solidFill>
                  <a:srgbClr val="433831"/>
                </a:solidFill>
                <a:latin typeface="Montserrat Medium"/>
                <a:ea typeface="Montserrat Medium"/>
                <a:cs typeface="Montserrat Medium"/>
                <a:sym typeface="Montserrat Medium"/>
              </a:rPr>
            </a:br>
            <a:r>
              <a:rPr lang="en" sz="2400">
                <a:solidFill>
                  <a:srgbClr val="433831"/>
                </a:solidFill>
                <a:latin typeface="Montserrat Medium"/>
                <a:ea typeface="Montserrat Medium"/>
                <a:cs typeface="Montserrat Medium"/>
                <a:sym typeface="Montserrat Medium"/>
              </a:rPr>
              <a:t>Would you plan to spend $25 a week? Would you budget $3 a day? </a:t>
            </a:r>
            <a:br>
              <a:rPr lang="en" sz="2400">
                <a:solidFill>
                  <a:srgbClr val="433831"/>
                </a:solidFill>
                <a:latin typeface="Montserrat Medium"/>
                <a:ea typeface="Montserrat Medium"/>
                <a:cs typeface="Montserrat Medium"/>
                <a:sym typeface="Montserrat Medium"/>
              </a:rPr>
            </a:br>
            <a:r>
              <a:rPr lang="en" sz="2400">
                <a:solidFill>
                  <a:srgbClr val="433831"/>
                </a:solidFill>
                <a:latin typeface="Montserrat Medium"/>
                <a:ea typeface="Montserrat Medium"/>
                <a:cs typeface="Montserrat Medium"/>
                <a:sym typeface="Montserrat Medium"/>
              </a:rPr>
              <a:t>Or would you spend it all right away?</a:t>
            </a:r>
            <a:endParaRPr sz="24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0"/>
          <p:cNvSpPr txBox="1"/>
          <p:nvPr/>
        </p:nvSpPr>
        <p:spPr>
          <a:xfrm>
            <a:off x="1079100" y="1295200"/>
            <a:ext cx="6985800" cy="196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600">
                <a:solidFill>
                  <a:srgbClr val="433831"/>
                </a:solidFill>
                <a:latin typeface="Montserrat Medium"/>
                <a:ea typeface="Montserrat Medium"/>
                <a:cs typeface="Montserrat Medium"/>
                <a:sym typeface="Montserrat Medium"/>
              </a:rPr>
              <a:t>Your best friend won a $50 cash prize in a school raffle. Should he spend all of it (maybe take you out!), save it, or spend some of it and save the rest?</a:t>
            </a:r>
            <a:endParaRPr sz="26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11"/>
          <p:cNvSpPr txBox="1"/>
          <p:nvPr/>
        </p:nvSpPr>
        <p:spPr>
          <a:xfrm>
            <a:off x="1218625" y="1222575"/>
            <a:ext cx="6985800" cy="196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600">
                <a:solidFill>
                  <a:srgbClr val="433831"/>
                </a:solidFill>
                <a:latin typeface="Montserrat Medium"/>
                <a:ea typeface="Montserrat Medium"/>
                <a:cs typeface="Montserrat Medium"/>
                <a:sym typeface="Montserrat Medium"/>
              </a:rPr>
              <a:t>You have $1,000 to invest in a company’s stock. If the stock goes up in value, </a:t>
            </a:r>
            <a:br>
              <a:rPr lang="en" sz="2600">
                <a:solidFill>
                  <a:srgbClr val="433831"/>
                </a:solidFill>
                <a:latin typeface="Montserrat Medium"/>
                <a:ea typeface="Montserrat Medium"/>
                <a:cs typeface="Montserrat Medium"/>
                <a:sym typeface="Montserrat Medium"/>
              </a:rPr>
            </a:br>
            <a:r>
              <a:rPr lang="en" sz="2600">
                <a:solidFill>
                  <a:srgbClr val="433831"/>
                </a:solidFill>
                <a:latin typeface="Montserrat Medium"/>
                <a:ea typeface="Montserrat Medium"/>
                <a:cs typeface="Montserrat Medium"/>
                <a:sym typeface="Montserrat Medium"/>
              </a:rPr>
              <a:t>you’ll make money. Which company would you choose and why?</a:t>
            </a:r>
            <a:endParaRPr sz="26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2"/>
          <p:cNvSpPr txBox="1"/>
          <p:nvPr/>
        </p:nvSpPr>
        <p:spPr>
          <a:xfrm>
            <a:off x="1079100" y="1142400"/>
            <a:ext cx="6985800" cy="242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600">
                <a:solidFill>
                  <a:srgbClr val="433831"/>
                </a:solidFill>
                <a:latin typeface="Montserrat Medium"/>
                <a:ea typeface="Montserrat Medium"/>
                <a:cs typeface="Montserrat Medium"/>
                <a:sym typeface="Montserrat Medium"/>
              </a:rPr>
              <a:t>If your club had $100 to donate to a cause, what would you suggest they donate to and why (an animal shelter, an environmental group, cancer research, etc.)?  </a:t>
            </a:r>
            <a:endParaRPr sz="26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3"/>
          <p:cNvSpPr txBox="1"/>
          <p:nvPr/>
        </p:nvSpPr>
        <p:spPr>
          <a:xfrm>
            <a:off x="1079100" y="1199350"/>
            <a:ext cx="6985800" cy="208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2000"/>
              </a:spcAft>
              <a:buNone/>
            </a:pPr>
            <a:r>
              <a:rPr lang="en" sz="2200">
                <a:solidFill>
                  <a:srgbClr val="433831"/>
                </a:solidFill>
                <a:latin typeface="Montserrat Medium"/>
                <a:ea typeface="Montserrat Medium"/>
                <a:cs typeface="Montserrat Medium"/>
                <a:sym typeface="Montserrat Medium"/>
              </a:rPr>
              <a:t>Your date needs a formal outfit for the prom. They have $50 to spend on it. Would you recommend that they thrift it at secondhand stores or put down $50 on layaway for </a:t>
            </a:r>
            <a:br>
              <a:rPr lang="en" sz="2200">
                <a:solidFill>
                  <a:srgbClr val="433831"/>
                </a:solidFill>
                <a:latin typeface="Montserrat Medium"/>
                <a:ea typeface="Montserrat Medium"/>
                <a:cs typeface="Montserrat Medium"/>
                <a:sym typeface="Montserrat Medium"/>
              </a:rPr>
            </a:br>
            <a:r>
              <a:rPr lang="en" sz="2200">
                <a:solidFill>
                  <a:srgbClr val="433831"/>
                </a:solidFill>
                <a:latin typeface="Montserrat Medium"/>
                <a:ea typeface="Montserrat Medium"/>
                <a:cs typeface="Montserrat Medium"/>
                <a:sym typeface="Montserrat Medium"/>
              </a:rPr>
              <a:t>a new outfit and try to save up for the rest?</a:t>
            </a:r>
            <a:endParaRPr sz="2200">
              <a:solidFill>
                <a:srgbClr val="433831"/>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4"/>
          <p:cNvSpPr txBox="1"/>
          <p:nvPr/>
        </p:nvSpPr>
        <p:spPr>
          <a:xfrm>
            <a:off x="1079100" y="1266250"/>
            <a:ext cx="6985800" cy="196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600">
                <a:solidFill>
                  <a:srgbClr val="433831"/>
                </a:solidFill>
                <a:latin typeface="Montserrat Medium"/>
                <a:ea typeface="Montserrat Medium"/>
                <a:cs typeface="Montserrat Medium"/>
                <a:sym typeface="Montserrat Medium"/>
              </a:rPr>
              <a:t>You’ve decided to buy a new phone.</a:t>
            </a:r>
            <a:endParaRPr sz="2600">
              <a:solidFill>
                <a:srgbClr val="43383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2600">
                <a:solidFill>
                  <a:srgbClr val="433831"/>
                </a:solidFill>
                <a:latin typeface="Montserrat Medium"/>
                <a:ea typeface="Montserrat Medium"/>
                <a:cs typeface="Montserrat Medium"/>
                <a:sym typeface="Montserrat Medium"/>
              </a:rPr>
              <a:t>You can pay for it up front or in monthly installments. Which do you prefer? </a:t>
            </a:r>
            <a:br>
              <a:rPr lang="en" sz="2600">
                <a:solidFill>
                  <a:srgbClr val="433831"/>
                </a:solidFill>
                <a:latin typeface="Montserrat Medium"/>
                <a:ea typeface="Montserrat Medium"/>
                <a:cs typeface="Montserrat Medium"/>
                <a:sym typeface="Montserrat Medium"/>
              </a:rPr>
            </a:br>
            <a:r>
              <a:rPr lang="en" sz="2600">
                <a:solidFill>
                  <a:srgbClr val="433831"/>
                </a:solidFill>
                <a:latin typeface="Montserrat Medium"/>
                <a:ea typeface="Montserrat Medium"/>
                <a:cs typeface="Montserrat Medium"/>
                <a:sym typeface="Montserrat Medium"/>
              </a:rPr>
              <a:t>Why did you make that choice?</a:t>
            </a:r>
            <a:endParaRPr sz="2600">
              <a:solidFill>
                <a:srgbClr val="43383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